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2" r:id="rId3"/>
    <p:sldId id="264" r:id="rId4"/>
    <p:sldId id="263" r:id="rId5"/>
    <p:sldId id="266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93C4"/>
    <a:srgbClr val="416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B2CCB0-34D7-428E-81D0-E6F999B589CD}" type="doc">
      <dgm:prSet loTypeId="urn:microsoft.com/office/officeart/2005/8/layout/vList2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CD124E6E-85BB-44FD-820F-FE2D83E7325B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algn="ctr">
            <a:lnSpc>
              <a:spcPct val="150000"/>
            </a:lnSpc>
          </a:pPr>
          <a:r>
            <a:rPr lang="ru-RU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Обязательства грантополучателя</a:t>
          </a:r>
          <a:endParaRPr lang="ru-RU" sz="18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EB59C3-E8B0-4E85-83A1-AED178FF9619}" type="parTrans" cxnId="{176CCD13-2F26-47A1-A54A-650F829C3CC9}">
      <dgm:prSet/>
      <dgm:spPr/>
      <dgm:t>
        <a:bodyPr/>
        <a:lstStyle/>
        <a:p>
          <a:pPr algn="just">
            <a:lnSpc>
              <a:spcPct val="150000"/>
            </a:lnSpc>
          </a:pPr>
          <a:endParaRPr lang="ru-RU" sz="180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B66E31-9A10-43D3-8B37-049368B5FB15}" type="sibTrans" cxnId="{176CCD13-2F26-47A1-A54A-650F829C3CC9}">
      <dgm:prSet/>
      <dgm:spPr/>
      <dgm:t>
        <a:bodyPr/>
        <a:lstStyle/>
        <a:p>
          <a:pPr algn="just">
            <a:lnSpc>
              <a:spcPct val="150000"/>
            </a:lnSpc>
          </a:pPr>
          <a:endParaRPr lang="ru-RU" sz="180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D861EC-9B1F-4A24-B068-403A5C8AE181}">
      <dgm:prSet phldrT="[Текст]" custT="1"/>
      <dgm:spPr/>
      <dgm:t>
        <a:bodyPr/>
        <a:lstStyle/>
        <a:p>
          <a:pPr algn="just">
            <a:lnSpc>
              <a:spcPct val="114000"/>
            </a:lnSpc>
            <a:spcBef>
              <a:spcPts val="0"/>
            </a:spcBef>
          </a:pP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Осуществлять деятельность не менее 5 лет с даты получения гранта</a:t>
          </a:r>
          <a:endParaRPr lang="ru-RU" sz="1400" kern="1200" dirty="0">
            <a:solidFill>
              <a:srgbClr val="00206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746ABA6D-1554-4E77-BDFE-88216239C0FD}" type="parTrans" cxnId="{8A541B6F-2818-4A0D-8EE5-274E90294DB9}">
      <dgm:prSet/>
      <dgm:spPr/>
      <dgm:t>
        <a:bodyPr/>
        <a:lstStyle/>
        <a:p>
          <a:pPr algn="just">
            <a:lnSpc>
              <a:spcPct val="150000"/>
            </a:lnSpc>
          </a:pPr>
          <a:endParaRPr lang="ru-RU" sz="1800"/>
        </a:p>
      </dgm:t>
    </dgm:pt>
    <dgm:pt modelId="{048F47DF-AF26-48DF-B06F-93A3E47B8C42}" type="sibTrans" cxnId="{8A541B6F-2818-4A0D-8EE5-274E90294DB9}">
      <dgm:prSet/>
      <dgm:spPr/>
      <dgm:t>
        <a:bodyPr/>
        <a:lstStyle/>
        <a:p>
          <a:pPr algn="just">
            <a:lnSpc>
              <a:spcPct val="150000"/>
            </a:lnSpc>
          </a:pPr>
          <a:endParaRPr lang="ru-RU" sz="1800"/>
        </a:p>
      </dgm:t>
    </dgm:pt>
    <dgm:pt modelId="{4FAEC9D8-6697-4545-9969-3679D6E38B15}">
      <dgm:prSet phldrT="[Текст]" custT="1"/>
      <dgm:spPr/>
      <dgm:t>
        <a:bodyPr/>
        <a:lstStyle/>
        <a:p>
          <a:pPr algn="just">
            <a:lnSpc>
              <a:spcPct val="114000"/>
            </a:lnSpc>
            <a:spcBef>
              <a:spcPts val="0"/>
            </a:spcBef>
          </a:pP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Достигнуть значений показателей, предусмотренных проектом</a:t>
          </a:r>
          <a:endParaRPr lang="ru-RU" sz="1400" kern="1200" dirty="0">
            <a:solidFill>
              <a:srgbClr val="00206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B1111823-9CAA-4B46-9ED6-3420361CE315}" type="parTrans" cxnId="{BD49991F-D12B-4B5C-8198-1F8D0240CEA6}">
      <dgm:prSet/>
      <dgm:spPr/>
      <dgm:t>
        <a:bodyPr/>
        <a:lstStyle/>
        <a:p>
          <a:endParaRPr lang="ru-RU" sz="1800"/>
        </a:p>
      </dgm:t>
    </dgm:pt>
    <dgm:pt modelId="{1AA0E942-5D18-4378-8C82-792D921F8DC7}" type="sibTrans" cxnId="{BD49991F-D12B-4B5C-8198-1F8D0240CEA6}">
      <dgm:prSet/>
      <dgm:spPr/>
      <dgm:t>
        <a:bodyPr/>
        <a:lstStyle/>
        <a:p>
          <a:endParaRPr lang="ru-RU" sz="1800"/>
        </a:p>
      </dgm:t>
    </dgm:pt>
    <dgm:pt modelId="{B9B1F5B6-BAFD-4A0D-A970-30D16DB07065}">
      <dgm:prSet phldrT="[Текст]" custT="1"/>
      <dgm:spPr/>
      <dgm:t>
        <a:bodyPr/>
        <a:lstStyle/>
        <a:p>
          <a:pPr algn="just">
            <a:lnSpc>
              <a:spcPct val="114000"/>
            </a:lnSpc>
            <a:spcBef>
              <a:spcPts val="0"/>
            </a:spcBef>
          </a:pP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Обеспечить увеличение производства с</a:t>
          </a:r>
          <a:r>
            <a:rPr lang="en-US" sz="1400" kern="120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/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х продукции и привлечение людей </a:t>
          </a:r>
          <a:b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</a:b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 сельские территории</a:t>
          </a:r>
          <a:endParaRPr lang="ru-RU" sz="1400" kern="1200" dirty="0">
            <a:solidFill>
              <a:srgbClr val="00206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77958FFE-3998-4908-8F94-2DCCC008CDBD}" type="parTrans" cxnId="{62000F18-DA65-48F9-913E-CE28DB01C935}">
      <dgm:prSet/>
      <dgm:spPr/>
      <dgm:t>
        <a:bodyPr/>
        <a:lstStyle/>
        <a:p>
          <a:endParaRPr lang="ru-RU"/>
        </a:p>
      </dgm:t>
    </dgm:pt>
    <dgm:pt modelId="{3D330C1F-4ECA-4B9B-8FF1-EA88CCB7E796}" type="sibTrans" cxnId="{62000F18-DA65-48F9-913E-CE28DB01C935}">
      <dgm:prSet/>
      <dgm:spPr/>
      <dgm:t>
        <a:bodyPr/>
        <a:lstStyle/>
        <a:p>
          <a:endParaRPr lang="ru-RU"/>
        </a:p>
      </dgm:t>
    </dgm:pt>
    <dgm:pt modelId="{B18ED4DD-80E0-4B27-A88F-A4B5B01E9C07}" type="pres">
      <dgm:prSet presAssocID="{15B2CCB0-34D7-428E-81D0-E6F999B589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87C921-C17F-4587-917F-5D5DA010662C}" type="pres">
      <dgm:prSet presAssocID="{CD124E6E-85BB-44FD-820F-FE2D83E7325B}" presName="parentText" presStyleLbl="node1" presStyleIdx="0" presStyleCnt="1" custScaleY="47226" custLinFactNeighborX="-2227" custLinFactNeighborY="-130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42A031-7B94-48C1-BF7C-1A7DD5D843C5}" type="pres">
      <dgm:prSet presAssocID="{CD124E6E-85BB-44FD-820F-FE2D83E7325B}" presName="childText" presStyleLbl="revTx" presStyleIdx="0" presStyleCnt="1" custScaleX="98000" custScaleY="100756" custLinFactNeighborY="71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D4800A-0213-47DB-A883-14C50802D8DD}" type="presOf" srcId="{15B2CCB0-34D7-428E-81D0-E6F999B589CD}" destId="{B18ED4DD-80E0-4B27-A88F-A4B5B01E9C07}" srcOrd="0" destOrd="0" presId="urn:microsoft.com/office/officeart/2005/8/layout/vList2"/>
    <dgm:cxn modelId="{EEAAA9DD-C1A9-438B-81F5-9BE45951EE99}" type="presOf" srcId="{4FAEC9D8-6697-4545-9969-3679D6E38B15}" destId="{9E42A031-7B94-48C1-BF7C-1A7DD5D843C5}" srcOrd="0" destOrd="1" presId="urn:microsoft.com/office/officeart/2005/8/layout/vList2"/>
    <dgm:cxn modelId="{176CCD13-2F26-47A1-A54A-650F829C3CC9}" srcId="{15B2CCB0-34D7-428E-81D0-E6F999B589CD}" destId="{CD124E6E-85BB-44FD-820F-FE2D83E7325B}" srcOrd="0" destOrd="0" parTransId="{C1EB59C3-E8B0-4E85-83A1-AED178FF9619}" sibTransId="{D8B66E31-9A10-43D3-8B37-049368B5FB15}"/>
    <dgm:cxn modelId="{2189DD19-B1D3-41BD-AC29-E2E094FF1234}" type="presOf" srcId="{90D861EC-9B1F-4A24-B068-403A5C8AE181}" destId="{9E42A031-7B94-48C1-BF7C-1A7DD5D843C5}" srcOrd="0" destOrd="0" presId="urn:microsoft.com/office/officeart/2005/8/layout/vList2"/>
    <dgm:cxn modelId="{0A467924-ECAB-45F0-B9F2-72D3750C17A4}" type="presOf" srcId="{B9B1F5B6-BAFD-4A0D-A970-30D16DB07065}" destId="{9E42A031-7B94-48C1-BF7C-1A7DD5D843C5}" srcOrd="0" destOrd="2" presId="urn:microsoft.com/office/officeart/2005/8/layout/vList2"/>
    <dgm:cxn modelId="{8A541B6F-2818-4A0D-8EE5-274E90294DB9}" srcId="{CD124E6E-85BB-44FD-820F-FE2D83E7325B}" destId="{90D861EC-9B1F-4A24-B068-403A5C8AE181}" srcOrd="0" destOrd="0" parTransId="{746ABA6D-1554-4E77-BDFE-88216239C0FD}" sibTransId="{048F47DF-AF26-48DF-B06F-93A3E47B8C42}"/>
    <dgm:cxn modelId="{14CCD7B3-CAEE-4F78-920C-E5CD15E9CB33}" type="presOf" srcId="{CD124E6E-85BB-44FD-820F-FE2D83E7325B}" destId="{9F87C921-C17F-4587-917F-5D5DA010662C}" srcOrd="0" destOrd="0" presId="urn:microsoft.com/office/officeart/2005/8/layout/vList2"/>
    <dgm:cxn modelId="{62000F18-DA65-48F9-913E-CE28DB01C935}" srcId="{CD124E6E-85BB-44FD-820F-FE2D83E7325B}" destId="{B9B1F5B6-BAFD-4A0D-A970-30D16DB07065}" srcOrd="2" destOrd="0" parTransId="{77958FFE-3998-4908-8F94-2DCCC008CDBD}" sibTransId="{3D330C1F-4ECA-4B9B-8FF1-EA88CCB7E796}"/>
    <dgm:cxn modelId="{BD49991F-D12B-4B5C-8198-1F8D0240CEA6}" srcId="{CD124E6E-85BB-44FD-820F-FE2D83E7325B}" destId="{4FAEC9D8-6697-4545-9969-3679D6E38B15}" srcOrd="1" destOrd="0" parTransId="{B1111823-9CAA-4B46-9ED6-3420361CE315}" sibTransId="{1AA0E942-5D18-4378-8C82-792D921F8DC7}"/>
    <dgm:cxn modelId="{8DAF5477-53A1-4144-9C7D-F10B4990DBD0}" type="presParOf" srcId="{B18ED4DD-80E0-4B27-A88F-A4B5B01E9C07}" destId="{9F87C921-C17F-4587-917F-5D5DA010662C}" srcOrd="0" destOrd="0" presId="urn:microsoft.com/office/officeart/2005/8/layout/vList2"/>
    <dgm:cxn modelId="{226929AC-2DC6-4E67-84EC-BA74D0D28689}" type="presParOf" srcId="{B18ED4DD-80E0-4B27-A88F-A4B5B01E9C07}" destId="{9E42A031-7B94-48C1-BF7C-1A7DD5D843C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B2CCB0-34D7-428E-81D0-E6F999B589CD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F37ACEFF-5841-4E3F-AC0D-168786C1CA76}">
      <dgm:prSet phldrT="[Текст]" custT="1"/>
      <dgm:spPr/>
      <dgm:t>
        <a:bodyPr/>
        <a:lstStyle/>
        <a:p>
          <a:pPr algn="just">
            <a:lnSpc>
              <a:spcPct val="150000"/>
            </a:lnSpc>
            <a:spcBef>
              <a:spcPts val="600"/>
            </a:spcBef>
          </a:pPr>
          <a:endParaRPr lang="ru-RU" sz="1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04016A-B080-4EA0-BFF0-21FF3752F2F4}" type="parTrans" cxnId="{0AC1EFC8-9FE0-434E-A256-9669F92D8664}">
      <dgm:prSet/>
      <dgm:spPr/>
      <dgm:t>
        <a:bodyPr/>
        <a:lstStyle/>
        <a:p>
          <a:pPr algn="just">
            <a:lnSpc>
              <a:spcPct val="150000"/>
            </a:lnSpc>
          </a:pPr>
          <a:endParaRPr lang="ru-RU" sz="10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93E098-F33C-44E9-AAC3-676E7314E86C}" type="sibTrans" cxnId="{0AC1EFC8-9FE0-434E-A256-9669F92D8664}">
      <dgm:prSet/>
      <dgm:spPr/>
      <dgm:t>
        <a:bodyPr/>
        <a:lstStyle/>
        <a:p>
          <a:pPr algn="just">
            <a:lnSpc>
              <a:spcPct val="150000"/>
            </a:lnSpc>
          </a:pPr>
          <a:endParaRPr lang="ru-RU" sz="100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3654A0-0B2C-413F-8AE3-4E609FC170F6}">
      <dgm:prSet phldrT="[Текст]" custT="1"/>
      <dgm:spPr/>
      <dgm:t>
        <a:bodyPr/>
        <a:lstStyle/>
        <a:p>
          <a:pPr algn="just">
            <a:lnSpc>
              <a:spcPct val="114000"/>
            </a:lnSpc>
            <a:spcBef>
              <a:spcPts val="0"/>
            </a:spcBef>
          </a:pPr>
          <a:r>
            <a:rPr lang="ru-RU" sz="14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приобретение, строительство, модернизация</a:t>
          </a:r>
          <a:r>
            <a:rPr lang="en-US" sz="14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4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или реконструкция средств размещения, в том числе модульных, используемых для приема туристов, объектов туристского показа, развлекательной инфраструктуры, включая детские развлекательные комплексы;</a:t>
          </a:r>
          <a:endParaRPr lang="ru-RU" sz="14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292B7FE9-A9BC-49B5-84DA-EC897A2F068A}" type="parTrans" cxnId="{BEDEC71D-45CC-4F05-9324-CB52267BF927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D755DC-DE9B-42CC-BD1C-739AF4EC5580}" type="sibTrans" cxnId="{BEDEC71D-45CC-4F05-9324-CB52267BF927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5E8F4F-B04A-4851-B7FA-D743DE17CAFB}">
      <dgm:prSet custT="1"/>
      <dgm:spPr/>
      <dgm:t>
        <a:bodyPr/>
        <a:lstStyle/>
        <a:p>
          <a:pPr algn="just" rtl="0"/>
          <a:r>
            <a:rPr lang="ru-RU" sz="14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подключение средств размещения, объектов сельского туризма к электрическим, водо-, газо- и теплопроводным сетям, в том числе автономным;</a:t>
          </a:r>
          <a:endParaRPr lang="ru-RU" sz="14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46B1AF7F-6ECD-4104-8BC2-45F5AA0F737C}" type="parTrans" cxnId="{0795AA36-7761-45EB-A965-5F2A1AA6D885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A6D305-E285-489C-B641-5F8A639557A2}" type="sibTrans" cxnId="{0795AA36-7761-45EB-A965-5F2A1AA6D885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92A97B-ACD4-41FC-BC57-CFCA66DAEAEB}">
      <dgm:prSet custT="1"/>
      <dgm:spPr/>
      <dgm:t>
        <a:bodyPr/>
        <a:lstStyle/>
        <a:p>
          <a:pPr algn="just" rtl="0"/>
          <a:r>
            <a:rPr lang="ru-RU" sz="14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приобретение и монтаж туристского оборудования </a:t>
          </a:r>
          <a:br>
            <a:rPr lang="ru-RU" sz="14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</a:br>
          <a:r>
            <a:rPr lang="ru-RU" sz="14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 снаряжения;</a:t>
          </a:r>
          <a:endParaRPr lang="ru-RU" sz="14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4ACEF987-75DC-426D-BDD2-B7CCEC360303}" type="parTrans" cxnId="{99922FFC-7F0A-4082-84AA-A9D26B870BB4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BF126F-99D7-4C9F-BB2D-BD524E8B1E56}" type="sibTrans" cxnId="{99922FFC-7F0A-4082-84AA-A9D26B870BB4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884BCC-7B22-4C86-9D59-40E73A7C5350}">
      <dgm:prSet custT="1"/>
      <dgm:spPr/>
      <dgm:t>
        <a:bodyPr/>
        <a:lstStyle/>
        <a:p>
          <a:pPr algn="just" rtl="0"/>
          <a:r>
            <a:rPr lang="ru-RU" sz="14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проведение работ по благоустройству территорий, прилегающих к средствам размещения, объектам сельского туризма;</a:t>
          </a:r>
          <a:endParaRPr lang="ru-RU" sz="14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77E80D47-DB21-4272-808D-89394777C479}" type="parTrans" cxnId="{9C630DBE-90FB-49B2-8D7A-3B167AD2DF57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FE5A7E-FDAD-4757-81D1-D58BA0D08F72}" type="sibTrans" cxnId="{9C630DBE-90FB-49B2-8D7A-3B167AD2DF57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151197-FB51-4C94-9B01-8C42035D72A4}">
      <dgm:prSet custT="1"/>
      <dgm:spPr/>
      <dgm:t>
        <a:bodyPr/>
        <a:lstStyle/>
        <a:p>
          <a:pPr algn="just" rtl="0"/>
          <a:r>
            <a:rPr lang="ru-RU" sz="14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организация освещения территории, включая архитектурную подсветку зданий, строений, сооружений;</a:t>
          </a:r>
          <a:endParaRPr lang="ru-RU" sz="14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F19B1570-841F-43DF-8519-FFADC93A6826}" type="sibTrans" cxnId="{22A540DF-F4F8-488F-966E-0DD058DC78F5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2F3A37-3787-4F6A-ABC6-390893900B9E}" type="parTrans" cxnId="{22A540DF-F4F8-488F-966E-0DD058DC78F5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44D1C5-0991-4F41-883D-33112A6BDFE5}">
      <dgm:prSet custT="1"/>
      <dgm:spPr/>
      <dgm:t>
        <a:bodyPr/>
        <a:lstStyle/>
        <a:p>
          <a:pPr algn="just" rtl="0"/>
          <a:r>
            <a:rPr lang="ru-RU" sz="14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организация пешеходных коммуникаций в том числе тротуаров, аллей, велосипедных дорожек, тропинок;</a:t>
          </a:r>
          <a:endParaRPr lang="ru-RU" sz="14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D9AEFDBD-EBE7-4822-9B5D-0D37DC5A6257}" type="parTrans" cxnId="{2E34D5CB-EC89-4BED-8CE8-7A91FB6F23C9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EE8A7C-E113-47CC-A52F-BCBF99464D81}" type="sibTrans" cxnId="{2E34D5CB-EC89-4BED-8CE8-7A91FB6F23C9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8ED4DD-80E0-4B27-A88F-A4B5B01E9C07}" type="pres">
      <dgm:prSet presAssocID="{15B2CCB0-34D7-428E-81D0-E6F999B589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15586E-97A8-4E30-8A61-722EE2B9C980}" type="pres">
      <dgm:prSet presAssocID="{F37ACEFF-5841-4E3F-AC0D-168786C1CA76}" presName="parentText" presStyleLbl="node1" presStyleIdx="0" presStyleCnt="1" custFlipVert="1" custScaleX="12397" custScaleY="2" custLinFactY="100000" custLinFactNeighborX="-691" custLinFactNeighborY="199234">
        <dgm:presLayoutVars>
          <dgm:chMax val="0"/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ru-RU"/>
        </a:p>
      </dgm:t>
    </dgm:pt>
    <dgm:pt modelId="{122A63C2-FF72-4F7E-9999-2C5DCEFD58FC}" type="pres">
      <dgm:prSet presAssocID="{F37ACEFF-5841-4E3F-AC0D-168786C1CA76}" presName="childText" presStyleLbl="revTx" presStyleIdx="0" presStyleCnt="1" custAng="0" custScaleX="99442" custScaleY="2000000" custLinFactY="327936" custLinFactNeighborX="-1523" custLinFactNeighborY="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630DBE-90FB-49B2-8D7A-3B167AD2DF57}" srcId="{F37ACEFF-5841-4E3F-AC0D-168786C1CA76}" destId="{9B884BCC-7B22-4C86-9D59-40E73A7C5350}" srcOrd="3" destOrd="0" parTransId="{77E80D47-DB21-4272-808D-89394777C479}" sibTransId="{D3FE5A7E-FDAD-4757-81D1-D58BA0D08F72}"/>
    <dgm:cxn modelId="{2E34D5CB-EC89-4BED-8CE8-7A91FB6F23C9}" srcId="{F37ACEFF-5841-4E3F-AC0D-168786C1CA76}" destId="{9944D1C5-0991-4F41-883D-33112A6BDFE5}" srcOrd="5" destOrd="0" parTransId="{D9AEFDBD-EBE7-4822-9B5D-0D37DC5A6257}" sibTransId="{F6EE8A7C-E113-47CC-A52F-BCBF99464D81}"/>
    <dgm:cxn modelId="{E97F072B-04B4-44F4-9EF8-B942D6AD0E98}" type="presOf" srcId="{F37ACEFF-5841-4E3F-AC0D-168786C1CA76}" destId="{7315586E-97A8-4E30-8A61-722EE2B9C980}" srcOrd="0" destOrd="0" presId="urn:microsoft.com/office/officeart/2005/8/layout/vList2"/>
    <dgm:cxn modelId="{22A540DF-F4F8-488F-966E-0DD058DC78F5}" srcId="{F37ACEFF-5841-4E3F-AC0D-168786C1CA76}" destId="{AE151197-FB51-4C94-9B01-8C42035D72A4}" srcOrd="4" destOrd="0" parTransId="{D32F3A37-3787-4F6A-ABC6-390893900B9E}" sibTransId="{F19B1570-841F-43DF-8519-FFADC93A6826}"/>
    <dgm:cxn modelId="{B55F3ED8-D2EB-4C68-85B6-9C4DBC8A4BFF}" type="presOf" srcId="{FB92A97B-ACD4-41FC-BC57-CFCA66DAEAEB}" destId="{122A63C2-FF72-4F7E-9999-2C5DCEFD58FC}" srcOrd="0" destOrd="2" presId="urn:microsoft.com/office/officeart/2005/8/layout/vList2"/>
    <dgm:cxn modelId="{BFC980DE-6C80-4616-825D-8F5002CFC555}" type="presOf" srcId="{4B5E8F4F-B04A-4851-B7FA-D743DE17CAFB}" destId="{122A63C2-FF72-4F7E-9999-2C5DCEFD58FC}" srcOrd="0" destOrd="1" presId="urn:microsoft.com/office/officeart/2005/8/layout/vList2"/>
    <dgm:cxn modelId="{B3C70847-82C4-4107-9D8E-0A2A04591100}" type="presOf" srcId="{9B884BCC-7B22-4C86-9D59-40E73A7C5350}" destId="{122A63C2-FF72-4F7E-9999-2C5DCEFD58FC}" srcOrd="0" destOrd="3" presId="urn:microsoft.com/office/officeart/2005/8/layout/vList2"/>
    <dgm:cxn modelId="{61AFCBCE-8E11-46B4-9D7C-1C60992606F9}" type="presOf" srcId="{15B2CCB0-34D7-428E-81D0-E6F999B589CD}" destId="{B18ED4DD-80E0-4B27-A88F-A4B5B01E9C07}" srcOrd="0" destOrd="0" presId="urn:microsoft.com/office/officeart/2005/8/layout/vList2"/>
    <dgm:cxn modelId="{160EBC5B-F041-46A6-AD61-DC20BD4A3155}" type="presOf" srcId="{1F3654A0-0B2C-413F-8AE3-4E609FC170F6}" destId="{122A63C2-FF72-4F7E-9999-2C5DCEFD58FC}" srcOrd="0" destOrd="0" presId="urn:microsoft.com/office/officeart/2005/8/layout/vList2"/>
    <dgm:cxn modelId="{0AC1EFC8-9FE0-434E-A256-9669F92D8664}" srcId="{15B2CCB0-34D7-428E-81D0-E6F999B589CD}" destId="{F37ACEFF-5841-4E3F-AC0D-168786C1CA76}" srcOrd="0" destOrd="0" parTransId="{F204016A-B080-4EA0-BFF0-21FF3752F2F4}" sibTransId="{F193E098-F33C-44E9-AAC3-676E7314E86C}"/>
    <dgm:cxn modelId="{CFE8C31C-3CB0-45B2-93FF-ADABE649AA2E}" type="presOf" srcId="{9944D1C5-0991-4F41-883D-33112A6BDFE5}" destId="{122A63C2-FF72-4F7E-9999-2C5DCEFD58FC}" srcOrd="0" destOrd="5" presId="urn:microsoft.com/office/officeart/2005/8/layout/vList2"/>
    <dgm:cxn modelId="{BEDEC71D-45CC-4F05-9324-CB52267BF927}" srcId="{F37ACEFF-5841-4E3F-AC0D-168786C1CA76}" destId="{1F3654A0-0B2C-413F-8AE3-4E609FC170F6}" srcOrd="0" destOrd="0" parTransId="{292B7FE9-A9BC-49B5-84DA-EC897A2F068A}" sibTransId="{60D755DC-DE9B-42CC-BD1C-739AF4EC5580}"/>
    <dgm:cxn modelId="{9B35638C-5BC9-45E8-9C83-A8C0F6DE2A49}" type="presOf" srcId="{AE151197-FB51-4C94-9B01-8C42035D72A4}" destId="{122A63C2-FF72-4F7E-9999-2C5DCEFD58FC}" srcOrd="0" destOrd="4" presId="urn:microsoft.com/office/officeart/2005/8/layout/vList2"/>
    <dgm:cxn modelId="{99922FFC-7F0A-4082-84AA-A9D26B870BB4}" srcId="{F37ACEFF-5841-4E3F-AC0D-168786C1CA76}" destId="{FB92A97B-ACD4-41FC-BC57-CFCA66DAEAEB}" srcOrd="2" destOrd="0" parTransId="{4ACEF987-75DC-426D-BDD2-B7CCEC360303}" sibTransId="{56BF126F-99D7-4C9F-BB2D-BD524E8B1E56}"/>
    <dgm:cxn modelId="{0795AA36-7761-45EB-A965-5F2A1AA6D885}" srcId="{F37ACEFF-5841-4E3F-AC0D-168786C1CA76}" destId="{4B5E8F4F-B04A-4851-B7FA-D743DE17CAFB}" srcOrd="1" destOrd="0" parTransId="{46B1AF7F-6ECD-4104-8BC2-45F5AA0F737C}" sibTransId="{B2A6D305-E285-489C-B641-5F8A639557A2}"/>
    <dgm:cxn modelId="{7A6A6187-8E28-40EE-A0D5-F15625945732}" type="presParOf" srcId="{B18ED4DD-80E0-4B27-A88F-A4B5B01E9C07}" destId="{7315586E-97A8-4E30-8A61-722EE2B9C980}" srcOrd="0" destOrd="0" presId="urn:microsoft.com/office/officeart/2005/8/layout/vList2"/>
    <dgm:cxn modelId="{AF0F53B6-54BA-446A-815F-ACFC0E6258EF}" type="presParOf" srcId="{B18ED4DD-80E0-4B27-A88F-A4B5B01E9C07}" destId="{122A63C2-FF72-4F7E-9999-2C5DCEFD58F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87C921-C17F-4587-917F-5D5DA010662C}">
      <dsp:nvSpPr>
        <dsp:cNvPr id="0" name=""/>
        <dsp:cNvSpPr/>
      </dsp:nvSpPr>
      <dsp:spPr>
        <a:xfrm>
          <a:off x="0" y="0"/>
          <a:ext cx="3792563" cy="592603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Обязательства грантополучателя</a:t>
          </a:r>
          <a:endParaRPr lang="ru-RU" sz="18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928" y="28928"/>
        <a:ext cx="3734707" cy="534747"/>
      </dsp:txXfrm>
    </dsp:sp>
    <dsp:sp modelId="{9E42A031-7B94-48C1-BF7C-1A7DD5D843C5}">
      <dsp:nvSpPr>
        <dsp:cNvPr id="0" name=""/>
        <dsp:cNvSpPr/>
      </dsp:nvSpPr>
      <dsp:spPr>
        <a:xfrm>
          <a:off x="37925" y="833451"/>
          <a:ext cx="3716711" cy="17623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414" tIns="17780" rIns="99568" bIns="17780" numCol="1" spcCol="1270" anchor="t" anchorCtr="0">
          <a:noAutofit/>
        </a:bodyPr>
        <a:lstStyle/>
        <a:p>
          <a:pPr marL="114300" lvl="1" indent="-114300" algn="just" defTabSz="622300">
            <a:lnSpc>
              <a:spcPct val="114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Осуществлять деятельность не менее 5 лет с даты получения гранта</a:t>
          </a:r>
          <a:endParaRPr lang="ru-RU" sz="1400" kern="1200" dirty="0">
            <a:solidFill>
              <a:srgbClr val="00206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114300" lvl="1" indent="-114300" algn="just" defTabSz="622300">
            <a:lnSpc>
              <a:spcPct val="114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Достигнуть значений показателей, предусмотренных проектом</a:t>
          </a:r>
          <a:endParaRPr lang="ru-RU" sz="1400" kern="1200" dirty="0">
            <a:solidFill>
              <a:srgbClr val="00206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114300" lvl="1" indent="-114300" algn="just" defTabSz="622300">
            <a:lnSpc>
              <a:spcPct val="114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Обеспечить увеличение производства с</a:t>
          </a:r>
          <a:r>
            <a:rPr lang="en-US" sz="1400" kern="120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/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х продукции и привлечение людей </a:t>
          </a:r>
          <a:b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</a:b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 сельские территории</a:t>
          </a:r>
          <a:endParaRPr lang="ru-RU" sz="1400" kern="1200" dirty="0">
            <a:solidFill>
              <a:srgbClr val="00206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37925" y="833451"/>
        <a:ext cx="3716711" cy="17623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15586E-97A8-4E30-8A61-722EE2B9C980}">
      <dsp:nvSpPr>
        <dsp:cNvPr id="0" name=""/>
        <dsp:cNvSpPr/>
      </dsp:nvSpPr>
      <dsp:spPr>
        <a:xfrm flipV="1">
          <a:off x="2306701" y="508689"/>
          <a:ext cx="72133" cy="1"/>
        </a:xfrm>
        <a:prstGeom prst="snip1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306701" y="508689"/>
        <a:ext cx="72133" cy="1"/>
      </dsp:txXfrm>
    </dsp:sp>
    <dsp:sp modelId="{122A63C2-FF72-4F7E-9999-2C5DCEFD58FC}">
      <dsp:nvSpPr>
        <dsp:cNvPr id="0" name=""/>
        <dsp:cNvSpPr/>
      </dsp:nvSpPr>
      <dsp:spPr>
        <a:xfrm>
          <a:off x="0" y="4054"/>
          <a:ext cx="4641342" cy="4147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190" tIns="17780" rIns="99568" bIns="17780" numCol="1" spcCol="1270" anchor="t" anchorCtr="0">
          <a:noAutofit/>
        </a:bodyPr>
        <a:lstStyle/>
        <a:p>
          <a:pPr marL="114300" lvl="1" indent="-114300" algn="just" defTabSz="622300">
            <a:lnSpc>
              <a:spcPct val="114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приобретение, строительство, модернизация</a:t>
          </a:r>
          <a:r>
            <a:rPr lang="en-US" sz="14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4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или реконструкция средств размещения, в том числе модульных, используемых для приема туристов, объектов туристского показа, развлекательной инфраструктуры, включая детские развлекательные комплексы;</a:t>
          </a:r>
          <a:endParaRPr lang="ru-RU" sz="14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подключение средств размещения, объектов сельского туризма к электрическим, водо-, газо- и теплопроводным сетям, в том числе автономным;</a:t>
          </a:r>
          <a:endParaRPr lang="ru-RU" sz="14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приобретение и монтаж туристского оборудования </a:t>
          </a:r>
          <a:br>
            <a:rPr lang="ru-RU" sz="14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</a:br>
          <a:r>
            <a:rPr lang="ru-RU" sz="14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 снаряжения;</a:t>
          </a:r>
          <a:endParaRPr lang="ru-RU" sz="14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проведение работ по благоустройству территорий, прилегающих к средствам размещения, объектам сельского туризма;</a:t>
          </a:r>
          <a:endParaRPr lang="ru-RU" sz="14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организация освещения территории, включая архитектурную подсветку зданий, строений, сооружений;</a:t>
          </a:r>
          <a:endParaRPr lang="ru-RU" sz="14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организация пешеходных коммуникаций в том числе тротуаров, аллей, велосипедных дорожек, тропинок;</a:t>
          </a:r>
          <a:endParaRPr lang="ru-RU" sz="14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0" y="4054"/>
        <a:ext cx="4641342" cy="4147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82CE7-FFBF-43EB-B278-27FEAEBDD415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4E0F7-08CC-4B90-8A21-46D15D65B4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352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B53C82-2D45-4BE9-989E-2851FD0BDB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1579A86-48BB-4A8A-AEA3-ADDB571615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3910EBD-7A0B-4E5A-9321-F8A4D6F08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BA5AAE7-2748-40A6-9909-C0C064E8C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F623426-E3D7-406B-A2CD-9BCAA5654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145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97F5AB-9113-409E-BA08-6EA93D13A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82C4082-686F-4BB4-999C-3D33A24CF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EDC6F4D-F256-4D28-861B-A26F48572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60A21EB-B233-4C24-90AE-C93B11E5F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61B7108-0729-4F89-8BC5-B08F62242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65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2E0A063-BC0C-4DAE-BAE7-A8E9CBEB63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660F71D-9AA9-4948-A7D2-1641166FFF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8F03287-B074-4CB0-B705-A19B7EB4C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359BEE4-CE6F-4B67-BF5C-68FFDE636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68BCDD6-0F29-47AB-808E-2A09852F0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97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74A32E-E979-4230-8498-E27F14B69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F29AE8-2F2B-4006-8E55-989727C24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40AE313-45CF-42C4-8D67-2729CDAC4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E97C648-53E2-46AB-BF90-D935CA14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84628C8-BA17-4575-902D-91B5D5C6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62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220B08-4BA9-4F9C-B076-B2936FCA0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40F9993-9A15-4042-9AAE-AA45D785C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E0F267-EB12-452F-9137-36B00DC4C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4F60797-DE91-41EB-9432-FED3A5844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07CAE71-833B-45CD-996E-C094B0E4D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671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7F845E-D460-43EF-B040-B45603D26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F3EB151-5569-4D0C-A63D-E6ED8B7CEB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D53DB4E-8F10-4709-935C-E382F60626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ED58F09-1D5E-488E-A795-CA440BE43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A7556D5-ACF5-4A7A-AF48-EB5E4326C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BD527A8-8F10-431A-9DDB-9953679E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386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1B8526-A104-4111-90A9-6E4DA4414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D0ED51C-6728-49EA-80A6-26BBCE8DC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E86F391-0EBC-4F88-A011-12D1E373DD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B879A4D-6353-4B56-A7AA-5068B41B11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9126543-B6F0-4C86-BBC1-7392698BDE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1386C6A-9A7C-45BC-AA84-CAFA86DE1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F9EE31C-6DC0-4952-9925-77B13A485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B561655-9C08-4882-A894-A066B428C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082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2E1F34-6A2A-49A8-B489-DFEBF4490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7DA4183-950B-4BE3-822C-937EC9DD4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1E5B6EA-4AA8-4C06-BDF9-6C127A3E4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97F7E91-0957-4971-A049-BC583B4D2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58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6C6B50F-5389-4DFC-B26D-AAB89BE86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D990199-ACFA-48DB-A5E8-496391B8D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D6F9BF2-34BD-4537-999E-75A2A0F5A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071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A6B9C5-31F6-4C78-9848-265AFA47E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BEA5A4-38EE-40DF-A90E-FE3320082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4F4F7B0-9B0D-4B7B-BEE8-E02F83649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C0C0C1D-88E4-4212-B999-DA643DAC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E5B0CBE-000F-4BEF-95BD-2F684D97C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1F8762A-1F40-4043-9F3C-79ED3CE1B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720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51F321-FD1D-4033-8104-7AEAA9C9B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557D41C-18BD-4AC6-AE8F-2AE8F880B8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AA2F1C1-E1B6-4E17-8927-F3BB20879D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3F23FB4-E4B0-46EC-950F-016C7AA76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5DA3-109C-4BB0-9353-1E81ED7E1C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931F0B3-74D5-481B-AEF8-33E1B9979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E6E9F9F-6D8C-47A0-8590-A3F108F51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97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77AD1E4-21B0-4EDD-AEC7-C25FDF6AD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6817E53-9E91-4890-AD18-67D2E8DC8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838DCF6-184F-4CF0-8DE6-8C839C72DA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65DA3-109C-4BB0-9353-1E81ED7E1C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0F9484E-F94F-4FC9-AA78-422814FEA8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2C230FB-2EF3-4D87-9C1E-271083981C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B996-B622-4B67-A455-51FC793245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18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02263E0-DD2A-418D-BEFC-0645BB6813C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pattFill prst="zigZag">
            <a:fgClr>
              <a:schemeClr val="accent5">
                <a:lumMod val="75000"/>
              </a:schemeClr>
            </a:fgClr>
            <a:bgClr>
              <a:schemeClr val="accent5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7B66C77-DD8F-4EB2-82E4-84F18CC6A0E3}"/>
              </a:ext>
            </a:extLst>
          </p:cNvPr>
          <p:cNvSpPr txBox="1"/>
          <p:nvPr/>
        </p:nvSpPr>
        <p:spPr>
          <a:xfrm>
            <a:off x="467545" y="2462647"/>
            <a:ext cx="8118680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Cambria" panose="02040503050406030204" pitchFamily="18" charset="0"/>
              </a:rPr>
              <a:t>Грант «Агротуризм» - механизм увеличения объема реализации с-х продукции</a:t>
            </a:r>
            <a:endParaRPr lang="en-US" sz="28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5526" y="6259264"/>
            <a:ext cx="8422938" cy="464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white"/>
                </a:solidFill>
              </a:rPr>
              <a:t>МИНИСТЕРСТВО СЕЛЬСКОГО ХОЗЯЙСТВА </a:t>
            </a:r>
            <a:r>
              <a:rPr lang="ru-RU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РОССИЙСКОЙ</a:t>
            </a:r>
            <a:r>
              <a:rPr lang="ru-RU" sz="1400" dirty="0" smtClean="0">
                <a:solidFill>
                  <a:prstClr val="white"/>
                </a:solidFill>
              </a:rPr>
              <a:t> ФЕДЕРАЦИИ</a:t>
            </a:r>
            <a:endParaRPr lang="ru-RU" sz="1400" dirty="0">
              <a:solidFill>
                <a:prstClr val="white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15FDC9AC-91BE-4101-9CDC-5C078FC729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05" y="6259264"/>
            <a:ext cx="395600" cy="43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06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28F1EF8-D55F-4EAB-9B5F-B1D632BB5452}"/>
              </a:ext>
            </a:extLst>
          </p:cNvPr>
          <p:cNvSpPr/>
          <p:nvPr/>
        </p:nvSpPr>
        <p:spPr>
          <a:xfrm>
            <a:off x="0" y="-1"/>
            <a:ext cx="9144000" cy="188007"/>
          </a:xfrm>
          <a:prstGeom prst="rect">
            <a:avLst/>
          </a:prstGeom>
          <a:pattFill prst="zigZag">
            <a:fgClr>
              <a:schemeClr val="accent5">
                <a:lumMod val="75000"/>
              </a:schemeClr>
            </a:fgClr>
            <a:bgClr>
              <a:schemeClr val="accent5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E21BCBC-95AD-472E-B71B-712C78CF5E1C}"/>
              </a:ext>
            </a:extLst>
          </p:cNvPr>
          <p:cNvSpPr/>
          <p:nvPr/>
        </p:nvSpPr>
        <p:spPr>
          <a:xfrm>
            <a:off x="8429625" y="6356351"/>
            <a:ext cx="714375" cy="3651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A0151CA-4F17-486D-A55B-4FFDBA3708A3}"/>
              </a:ext>
            </a:extLst>
          </p:cNvPr>
          <p:cNvSpPr txBox="1"/>
          <p:nvPr/>
        </p:nvSpPr>
        <p:spPr>
          <a:xfrm>
            <a:off x="83127" y="404664"/>
            <a:ext cx="8967355" cy="73866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Грант «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Агротуризм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» - механизм увеличения объема реализации с-х продукции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260EA6C-E7C9-438A-A850-C2C66A350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6563" y="6356351"/>
            <a:ext cx="2057400" cy="365125"/>
          </a:xfrm>
        </p:spPr>
        <p:txBody>
          <a:bodyPr/>
          <a:lstStyle/>
          <a:p>
            <a:fld id="{1046B996-B622-4B67-A455-51FC79324563}" type="slidenum">
              <a:rPr lang="en-US" smtClean="0">
                <a:solidFill>
                  <a:schemeClr val="bg1"/>
                </a:solidFill>
              </a:rPr>
              <a:pPr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="" xmlns:a16="http://schemas.microsoft.com/office/drawing/2014/main" id="{09988735-65B4-4791-8245-007EFEB12EFA}"/>
              </a:ext>
            </a:extLst>
          </p:cNvPr>
          <p:cNvGrpSpPr/>
          <p:nvPr/>
        </p:nvGrpSpPr>
        <p:grpSpPr>
          <a:xfrm>
            <a:off x="452833" y="1408350"/>
            <a:ext cx="3870126" cy="4287344"/>
            <a:chOff x="1028700" y="1162050"/>
            <a:chExt cx="5284690" cy="4914900"/>
          </a:xfrm>
        </p:grpSpPr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B807B2B4-027A-42EB-9884-E255EB3F8537}"/>
                </a:ext>
              </a:extLst>
            </p:cNvPr>
            <p:cNvCxnSpPr/>
            <p:nvPr/>
          </p:nvCxnSpPr>
          <p:spPr>
            <a:xfrm>
              <a:off x="1028700" y="1162050"/>
              <a:ext cx="0" cy="491490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C00B7286-B61C-4D3E-9767-FBA5A09C8435}"/>
                </a:ext>
              </a:extLst>
            </p:cNvPr>
            <p:cNvCxnSpPr/>
            <p:nvPr/>
          </p:nvCxnSpPr>
          <p:spPr>
            <a:xfrm>
              <a:off x="6313390" y="1162050"/>
              <a:ext cx="0" cy="491490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Группа 30">
            <a:extLst>
              <a:ext uri="{FF2B5EF4-FFF2-40B4-BE49-F238E27FC236}">
                <a16:creationId xmlns="" xmlns:a16="http://schemas.microsoft.com/office/drawing/2014/main" id="{20367D65-FE0F-4292-B593-1170A29D78FF}"/>
              </a:ext>
            </a:extLst>
          </p:cNvPr>
          <p:cNvGrpSpPr/>
          <p:nvPr/>
        </p:nvGrpSpPr>
        <p:grpSpPr>
          <a:xfrm>
            <a:off x="470323" y="1771196"/>
            <a:ext cx="3703701" cy="3672407"/>
            <a:chOff x="5199696" y="1054048"/>
            <a:chExt cx="6565057" cy="1277055"/>
          </a:xfrm>
        </p:grpSpPr>
        <p:sp>
          <p:nvSpPr>
            <p:cNvPr id="32" name="Прямоугольник 31">
              <a:extLst>
                <a:ext uri="{FF2B5EF4-FFF2-40B4-BE49-F238E27FC236}">
                  <a16:creationId xmlns="" xmlns:a16="http://schemas.microsoft.com/office/drawing/2014/main" id="{C3D95D17-CF4C-4279-831B-628E86C2ED5F}"/>
                </a:ext>
              </a:extLst>
            </p:cNvPr>
            <p:cNvSpPr/>
            <p:nvPr/>
          </p:nvSpPr>
          <p:spPr>
            <a:xfrm>
              <a:off x="5281600" y="1054048"/>
              <a:ext cx="6470453" cy="4776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rgbClr val="8E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 млн рублей </a:t>
              </a:r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– если объем </a:t>
              </a:r>
              <a:r>
                <a:rPr lang="ru-RU" sz="14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собств.средств</a:t>
              </a:r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10% стоимости проекта</a:t>
              </a:r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="" xmlns:a16="http://schemas.microsoft.com/office/drawing/2014/main" id="{5703BD57-6F9C-4CF2-ACC2-F1E71918A74E}"/>
                </a:ext>
              </a:extLst>
            </p:cNvPr>
            <p:cNvSpPr/>
            <p:nvPr/>
          </p:nvSpPr>
          <p:spPr>
            <a:xfrm>
              <a:off x="5199696" y="1320451"/>
              <a:ext cx="6470453" cy="4776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rgbClr val="8E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 млн рублей </a:t>
              </a:r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– если объем </a:t>
              </a:r>
              <a:r>
                <a:rPr lang="ru-RU" sz="14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собств.средств</a:t>
              </a:r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15% стоимости проекта</a:t>
              </a:r>
            </a:p>
          </p:txBody>
        </p:sp>
        <p:sp>
          <p:nvSpPr>
            <p:cNvPr id="46" name="Прямоугольник 45">
              <a:extLst>
                <a:ext uri="{FF2B5EF4-FFF2-40B4-BE49-F238E27FC236}">
                  <a16:creationId xmlns="" xmlns:a16="http://schemas.microsoft.com/office/drawing/2014/main" id="{B003B0B5-42DB-4B37-85A2-72C70AFB8893}"/>
                </a:ext>
              </a:extLst>
            </p:cNvPr>
            <p:cNvSpPr/>
            <p:nvPr/>
          </p:nvSpPr>
          <p:spPr>
            <a:xfrm>
              <a:off x="5294300" y="1584893"/>
              <a:ext cx="6470453" cy="4776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rgbClr val="8E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 млн рублей </a:t>
              </a:r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– если объем </a:t>
              </a:r>
              <a:r>
                <a:rPr lang="ru-RU" sz="14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собств.средств</a:t>
              </a:r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20% стоимости проекта</a:t>
              </a:r>
            </a:p>
          </p:txBody>
        </p:sp>
        <p:sp>
          <p:nvSpPr>
            <p:cNvPr id="47" name="Прямоугольник 46">
              <a:extLst>
                <a:ext uri="{FF2B5EF4-FFF2-40B4-BE49-F238E27FC236}">
                  <a16:creationId xmlns="" xmlns:a16="http://schemas.microsoft.com/office/drawing/2014/main" id="{C32A6BCD-F990-4BF9-BA88-800CB81CD4E9}"/>
                </a:ext>
              </a:extLst>
            </p:cNvPr>
            <p:cNvSpPr/>
            <p:nvPr/>
          </p:nvSpPr>
          <p:spPr>
            <a:xfrm>
              <a:off x="5251170" y="1853431"/>
              <a:ext cx="6470453" cy="4776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solidFill>
                    <a:srgbClr val="8E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 млн рублей </a:t>
              </a:r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– если объем </a:t>
              </a:r>
              <a:r>
                <a:rPr lang="ru-RU" sz="1400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собств.средств</a:t>
              </a:r>
              <a:r>
                <a:rPr lang="ru-RU" sz="1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= 25% стоимости проекта</a:t>
              </a:r>
            </a:p>
          </p:txBody>
        </p:sp>
      </p:grpSp>
      <p:sp>
        <p:nvSpPr>
          <p:cNvPr id="48" name="Google Shape;277;p28">
            <a:extLst>
              <a:ext uri="{FF2B5EF4-FFF2-40B4-BE49-F238E27FC236}">
                <a16:creationId xmlns="" xmlns:a16="http://schemas.microsoft.com/office/drawing/2014/main" id="{57FACA0F-BD5A-4BE9-8B35-675DEE121258}"/>
              </a:ext>
            </a:extLst>
          </p:cNvPr>
          <p:cNvSpPr txBox="1">
            <a:spLocks/>
          </p:cNvSpPr>
          <p:nvPr/>
        </p:nvSpPr>
        <p:spPr>
          <a:xfrm>
            <a:off x="4329408" y="1647434"/>
            <a:ext cx="4563072" cy="894900"/>
          </a:xfrm>
          <a:prstGeom prst="rect">
            <a:avLst/>
          </a:prstGeom>
          <a:noFill/>
          <a:ln>
            <a:noFill/>
          </a:ln>
          <a:effectLst>
            <a:outerShdw blurRad="28575" dist="9525" dir="5400000" algn="bl" rotWithShape="0">
              <a:srgbClr val="00001A">
                <a:alpha val="15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r"/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СХТП - 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субъект микро- или малого предпринимательства,</a:t>
            </a:r>
            <a:endParaRPr lang="en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9" name="Google Shape;278;p28">
            <a:extLst>
              <a:ext uri="{FF2B5EF4-FFF2-40B4-BE49-F238E27FC236}">
                <a16:creationId xmlns="" xmlns:a16="http://schemas.microsoft.com/office/drawing/2014/main" id="{E7847497-9A13-44DF-A15D-49995CABA30A}"/>
              </a:ext>
            </a:extLst>
          </p:cNvPr>
          <p:cNvSpPr txBox="1">
            <a:spLocks/>
          </p:cNvSpPr>
          <p:nvPr/>
        </p:nvSpPr>
        <p:spPr>
          <a:xfrm>
            <a:off x="4272483" y="2335460"/>
            <a:ext cx="4619997" cy="468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hivo"/>
              <a:buChar char="▰"/>
              <a:defRPr sz="2400" b="0" i="0" u="none" strike="noStrike" cap="none">
                <a:solidFill>
                  <a:schemeClr val="dk1"/>
                </a:solidFill>
                <a:latin typeface="Chivo"/>
                <a:ea typeface="Chivo"/>
                <a:cs typeface="Chivo"/>
                <a:sym typeface="Chivo"/>
              </a:defRPr>
            </a:lvl1pPr>
            <a:lvl2pPr marL="9144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Chivo"/>
              <a:buChar char="▰"/>
              <a:defRPr sz="2400" b="0" i="0" u="none" strike="noStrike" cap="none">
                <a:solidFill>
                  <a:schemeClr val="dk1"/>
                </a:solidFill>
                <a:latin typeface="Chivo"/>
                <a:ea typeface="Chivo"/>
                <a:cs typeface="Chivo"/>
                <a:sym typeface="Chivo"/>
              </a:defRPr>
            </a:lvl2pPr>
            <a:lvl3pPr marL="1371600" marR="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Chivo"/>
              <a:buChar char="▰"/>
              <a:defRPr sz="2400" b="0" i="0" u="none" strike="noStrike" cap="none">
                <a:solidFill>
                  <a:schemeClr val="dk1"/>
                </a:solidFill>
                <a:latin typeface="Chivo"/>
                <a:ea typeface="Chivo"/>
                <a:cs typeface="Chivo"/>
                <a:sym typeface="Chivo"/>
              </a:defRPr>
            </a:lvl3pPr>
            <a:lvl4pPr marL="1828800" marR="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hivo"/>
              <a:buChar char="▰"/>
              <a:defRPr sz="2400" b="0" i="0" u="none" strike="noStrike" cap="none">
                <a:solidFill>
                  <a:schemeClr val="dk1"/>
                </a:solidFill>
                <a:latin typeface="Chivo"/>
                <a:ea typeface="Chivo"/>
                <a:cs typeface="Chivo"/>
                <a:sym typeface="Chivo"/>
              </a:defRPr>
            </a:lvl4pPr>
            <a:lvl5pPr marL="2286000" marR="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hivo"/>
              <a:buChar char="▰"/>
              <a:defRPr sz="2400" b="0" i="0" u="none" strike="noStrike" cap="none">
                <a:solidFill>
                  <a:schemeClr val="dk1"/>
                </a:solidFill>
                <a:latin typeface="Chivo"/>
                <a:ea typeface="Chivo"/>
                <a:cs typeface="Chivo"/>
                <a:sym typeface="Chivo"/>
              </a:defRPr>
            </a:lvl5pPr>
            <a:lvl6pPr marL="2743200" marR="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hivo"/>
              <a:buChar char="▰"/>
              <a:defRPr sz="2400" b="0" i="0" u="none" strike="noStrike" cap="none">
                <a:solidFill>
                  <a:schemeClr val="dk1"/>
                </a:solidFill>
                <a:latin typeface="Chivo"/>
                <a:ea typeface="Chivo"/>
                <a:cs typeface="Chivo"/>
                <a:sym typeface="Chivo"/>
              </a:defRPr>
            </a:lvl6pPr>
            <a:lvl7pPr marL="3200400" marR="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hivo"/>
              <a:buChar char="▰"/>
              <a:defRPr sz="2400" b="0" i="0" u="none" strike="noStrike" cap="none">
                <a:solidFill>
                  <a:schemeClr val="dk1"/>
                </a:solidFill>
                <a:latin typeface="Chivo"/>
                <a:ea typeface="Chivo"/>
                <a:cs typeface="Chivo"/>
                <a:sym typeface="Chivo"/>
              </a:defRPr>
            </a:lvl7pPr>
            <a:lvl8pPr marL="3657600" marR="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hivo"/>
              <a:buChar char="▰"/>
              <a:defRPr sz="2400" b="0" i="0" u="none" strike="noStrike" cap="none">
                <a:solidFill>
                  <a:schemeClr val="dk1"/>
                </a:solidFill>
                <a:latin typeface="Chivo"/>
                <a:ea typeface="Chivo"/>
                <a:cs typeface="Chivo"/>
                <a:sym typeface="Chivo"/>
              </a:defRPr>
            </a:lvl8pPr>
            <a:lvl9pPr marL="4114800" marR="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hivo"/>
              <a:buChar char="▰"/>
              <a:defRPr sz="2400" b="0" i="0" u="none" strike="noStrike" cap="none">
                <a:solidFill>
                  <a:schemeClr val="dk1"/>
                </a:solidFill>
                <a:latin typeface="Chivo"/>
                <a:ea typeface="Chivo"/>
                <a:cs typeface="Chivo"/>
                <a:sym typeface="Chivo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Chivo"/>
              <a:buNone/>
            </a:pPr>
            <a:r>
              <a:rPr lang="ru-RU" sz="1200" i="1" dirty="0">
                <a:solidFill>
                  <a:schemeClr val="accent5">
                    <a:lumMod val="75000"/>
                  </a:schemeClr>
                </a:solidFill>
              </a:rPr>
              <a:t>зарегистрированный на сельской территории или </a:t>
            </a:r>
            <a:endParaRPr lang="ru-RU" sz="12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Chivo"/>
              <a:buNone/>
            </a:pPr>
            <a:r>
              <a:rPr lang="ru-RU" sz="1200" i="1" dirty="0" smtClean="0">
                <a:solidFill>
                  <a:schemeClr val="accent5">
                    <a:lumMod val="75000"/>
                  </a:schemeClr>
                </a:solidFill>
              </a:rPr>
              <a:t>сельской </a:t>
            </a:r>
            <a:r>
              <a:rPr lang="ru-RU" sz="1200" i="1" dirty="0">
                <a:solidFill>
                  <a:schemeClr val="accent5">
                    <a:lumMod val="75000"/>
                  </a:schemeClr>
                </a:solidFill>
              </a:rPr>
              <a:t>агломерации</a:t>
            </a:r>
            <a:endParaRPr lang="en-US" sz="12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0" name="Google Shape;277;p28">
            <a:extLst>
              <a:ext uri="{FF2B5EF4-FFF2-40B4-BE49-F238E27FC236}">
                <a16:creationId xmlns="" xmlns:a16="http://schemas.microsoft.com/office/drawing/2014/main" id="{1095133E-7552-4462-99A6-852C129066B6}"/>
              </a:ext>
            </a:extLst>
          </p:cNvPr>
          <p:cNvSpPr txBox="1">
            <a:spLocks/>
          </p:cNvSpPr>
          <p:nvPr/>
        </p:nvSpPr>
        <p:spPr>
          <a:xfrm>
            <a:off x="4187366" y="3142909"/>
            <a:ext cx="4705114" cy="616006"/>
          </a:xfrm>
          <a:prstGeom prst="rect">
            <a:avLst/>
          </a:prstGeom>
          <a:noFill/>
          <a:ln>
            <a:noFill/>
          </a:ln>
          <a:effectLst>
            <a:outerShdw blurRad="28575" dist="9525" dir="5400000" algn="bl" rotWithShape="0">
              <a:srgbClr val="00001A">
                <a:alpha val="15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r"/>
            <a:r>
              <a:rPr lang="ru-RU" sz="1400" dirty="0">
                <a:solidFill>
                  <a:srgbClr val="8E0000"/>
                </a:solidFill>
              </a:rPr>
              <a:t>Обязательство по увеличению реализации с/х продукции</a:t>
            </a:r>
            <a:endParaRPr lang="en" sz="1400" dirty="0">
              <a:solidFill>
                <a:srgbClr val="8E0000"/>
              </a:solidFill>
            </a:endParaRPr>
          </a:p>
        </p:txBody>
      </p:sp>
      <p:sp>
        <p:nvSpPr>
          <p:cNvPr id="51" name="Google Shape;278;p28">
            <a:extLst>
              <a:ext uri="{FF2B5EF4-FFF2-40B4-BE49-F238E27FC236}">
                <a16:creationId xmlns="" xmlns:a16="http://schemas.microsoft.com/office/drawing/2014/main" id="{094672FD-FD1E-48DE-974D-0599A9B89264}"/>
              </a:ext>
            </a:extLst>
          </p:cNvPr>
          <p:cNvSpPr txBox="1">
            <a:spLocks/>
          </p:cNvSpPr>
          <p:nvPr/>
        </p:nvSpPr>
        <p:spPr>
          <a:xfrm>
            <a:off x="4215558" y="3645562"/>
            <a:ext cx="4676922" cy="427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hivo"/>
              <a:buChar char="▰"/>
              <a:defRPr sz="2400" b="0" i="0" u="none" strike="noStrike" cap="none">
                <a:solidFill>
                  <a:schemeClr val="dk1"/>
                </a:solidFill>
                <a:latin typeface="Chivo"/>
                <a:ea typeface="Chivo"/>
                <a:cs typeface="Chivo"/>
                <a:sym typeface="Chivo"/>
              </a:defRPr>
            </a:lvl1pPr>
            <a:lvl2pPr marL="9144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Chivo"/>
              <a:buChar char="▰"/>
              <a:defRPr sz="2400" b="0" i="0" u="none" strike="noStrike" cap="none">
                <a:solidFill>
                  <a:schemeClr val="dk1"/>
                </a:solidFill>
                <a:latin typeface="Chivo"/>
                <a:ea typeface="Chivo"/>
                <a:cs typeface="Chivo"/>
                <a:sym typeface="Chivo"/>
              </a:defRPr>
            </a:lvl2pPr>
            <a:lvl3pPr marL="1371600" marR="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Chivo"/>
              <a:buChar char="▰"/>
              <a:defRPr sz="2400" b="0" i="0" u="none" strike="noStrike" cap="none">
                <a:solidFill>
                  <a:schemeClr val="dk1"/>
                </a:solidFill>
                <a:latin typeface="Chivo"/>
                <a:ea typeface="Chivo"/>
                <a:cs typeface="Chivo"/>
                <a:sym typeface="Chivo"/>
              </a:defRPr>
            </a:lvl3pPr>
            <a:lvl4pPr marL="1828800" marR="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hivo"/>
              <a:buChar char="▰"/>
              <a:defRPr sz="2400" b="0" i="0" u="none" strike="noStrike" cap="none">
                <a:solidFill>
                  <a:schemeClr val="dk1"/>
                </a:solidFill>
                <a:latin typeface="Chivo"/>
                <a:ea typeface="Chivo"/>
                <a:cs typeface="Chivo"/>
                <a:sym typeface="Chivo"/>
              </a:defRPr>
            </a:lvl4pPr>
            <a:lvl5pPr marL="2286000" marR="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hivo"/>
              <a:buChar char="▰"/>
              <a:defRPr sz="2400" b="0" i="0" u="none" strike="noStrike" cap="none">
                <a:solidFill>
                  <a:schemeClr val="dk1"/>
                </a:solidFill>
                <a:latin typeface="Chivo"/>
                <a:ea typeface="Chivo"/>
                <a:cs typeface="Chivo"/>
                <a:sym typeface="Chivo"/>
              </a:defRPr>
            </a:lvl5pPr>
            <a:lvl6pPr marL="2743200" marR="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hivo"/>
              <a:buChar char="▰"/>
              <a:defRPr sz="2400" b="0" i="0" u="none" strike="noStrike" cap="none">
                <a:solidFill>
                  <a:schemeClr val="dk1"/>
                </a:solidFill>
                <a:latin typeface="Chivo"/>
                <a:ea typeface="Chivo"/>
                <a:cs typeface="Chivo"/>
                <a:sym typeface="Chivo"/>
              </a:defRPr>
            </a:lvl6pPr>
            <a:lvl7pPr marL="3200400" marR="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hivo"/>
              <a:buChar char="▰"/>
              <a:defRPr sz="2400" b="0" i="0" u="none" strike="noStrike" cap="none">
                <a:solidFill>
                  <a:schemeClr val="dk1"/>
                </a:solidFill>
                <a:latin typeface="Chivo"/>
                <a:ea typeface="Chivo"/>
                <a:cs typeface="Chivo"/>
                <a:sym typeface="Chivo"/>
              </a:defRPr>
            </a:lvl7pPr>
            <a:lvl8pPr marL="3657600" marR="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hivo"/>
              <a:buChar char="▰"/>
              <a:defRPr sz="2400" b="0" i="0" u="none" strike="noStrike" cap="none">
                <a:solidFill>
                  <a:schemeClr val="dk1"/>
                </a:solidFill>
                <a:latin typeface="Chivo"/>
                <a:ea typeface="Chivo"/>
                <a:cs typeface="Chivo"/>
                <a:sym typeface="Chivo"/>
              </a:defRPr>
            </a:lvl8pPr>
            <a:lvl9pPr marL="4114800" marR="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hivo"/>
              <a:buChar char="▰"/>
              <a:defRPr sz="2400" b="0" i="0" u="none" strike="noStrike" cap="none">
                <a:solidFill>
                  <a:schemeClr val="dk1"/>
                </a:solidFill>
                <a:latin typeface="Chivo"/>
                <a:ea typeface="Chivo"/>
                <a:cs typeface="Chivo"/>
                <a:sym typeface="Chivo"/>
              </a:defRPr>
            </a:lvl9pPr>
          </a:lstStyle>
          <a:p>
            <a:pPr marL="0" indent="0" algn="r">
              <a:buFont typeface="Chivo"/>
              <a:buNone/>
            </a:pPr>
            <a:r>
              <a:rPr lang="ru-RU" sz="1200" i="1" dirty="0">
                <a:solidFill>
                  <a:schemeClr val="accent5">
                    <a:lumMod val="75000"/>
                  </a:schemeClr>
                </a:solidFill>
              </a:rPr>
              <a:t>за счет привлечения туристов на объект </a:t>
            </a:r>
            <a:endParaRPr lang="en-US" sz="12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2" name="Google Shape;277;p28">
            <a:extLst>
              <a:ext uri="{FF2B5EF4-FFF2-40B4-BE49-F238E27FC236}">
                <a16:creationId xmlns="" xmlns:a16="http://schemas.microsoft.com/office/drawing/2014/main" id="{5BD35CE2-0997-4443-A852-C7215970CF7A}"/>
              </a:ext>
            </a:extLst>
          </p:cNvPr>
          <p:cNvSpPr txBox="1">
            <a:spLocks/>
          </p:cNvSpPr>
          <p:nvPr/>
        </p:nvSpPr>
        <p:spPr>
          <a:xfrm>
            <a:off x="4356905" y="4103517"/>
            <a:ext cx="4535576" cy="1514797"/>
          </a:xfrm>
          <a:prstGeom prst="rect">
            <a:avLst/>
          </a:prstGeom>
          <a:noFill/>
          <a:ln>
            <a:noFill/>
          </a:ln>
          <a:effectLst>
            <a:outerShdw blurRad="28575" dist="9525" dir="5400000" algn="bl" rotWithShape="0">
              <a:srgbClr val="00001A">
                <a:alpha val="15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 Slab"/>
              <a:buNone/>
              <a:defRPr sz="32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r"/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Возможность организации мест размещения, объектов питания туристов, благоустройства территории, оборудования объекта сельского туризма техникой, оборудованием и транспортом</a:t>
            </a:r>
            <a:endParaRPr lang="en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8" name="Google Shape;278;p28">
            <a:extLst>
              <a:ext uri="{FF2B5EF4-FFF2-40B4-BE49-F238E27FC236}">
                <a16:creationId xmlns="" xmlns:a16="http://schemas.microsoft.com/office/drawing/2014/main" id="{74FF3566-2BB9-49C3-8FA8-4AC555E0035D}"/>
              </a:ext>
            </a:extLst>
          </p:cNvPr>
          <p:cNvSpPr txBox="1">
            <a:spLocks/>
          </p:cNvSpPr>
          <p:nvPr/>
        </p:nvSpPr>
        <p:spPr>
          <a:xfrm>
            <a:off x="4272483" y="5270571"/>
            <a:ext cx="4630404" cy="427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hivo"/>
              <a:buChar char="▰"/>
              <a:defRPr sz="2400" b="0" i="0" u="none" strike="noStrike" cap="none">
                <a:solidFill>
                  <a:schemeClr val="dk1"/>
                </a:solidFill>
                <a:latin typeface="Chivo"/>
                <a:ea typeface="Chivo"/>
                <a:cs typeface="Chivo"/>
                <a:sym typeface="Chivo"/>
              </a:defRPr>
            </a:lvl1pPr>
            <a:lvl2pPr marL="9144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Chivo"/>
              <a:buChar char="▰"/>
              <a:defRPr sz="2400" b="0" i="0" u="none" strike="noStrike" cap="none">
                <a:solidFill>
                  <a:schemeClr val="dk1"/>
                </a:solidFill>
                <a:latin typeface="Chivo"/>
                <a:ea typeface="Chivo"/>
                <a:cs typeface="Chivo"/>
                <a:sym typeface="Chivo"/>
              </a:defRPr>
            </a:lvl2pPr>
            <a:lvl3pPr marL="1371600" marR="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Chivo"/>
              <a:buChar char="▰"/>
              <a:defRPr sz="2400" b="0" i="0" u="none" strike="noStrike" cap="none">
                <a:solidFill>
                  <a:schemeClr val="dk1"/>
                </a:solidFill>
                <a:latin typeface="Chivo"/>
                <a:ea typeface="Chivo"/>
                <a:cs typeface="Chivo"/>
                <a:sym typeface="Chivo"/>
              </a:defRPr>
            </a:lvl3pPr>
            <a:lvl4pPr marL="1828800" marR="0" lvl="3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hivo"/>
              <a:buChar char="▰"/>
              <a:defRPr sz="2400" b="0" i="0" u="none" strike="noStrike" cap="none">
                <a:solidFill>
                  <a:schemeClr val="dk1"/>
                </a:solidFill>
                <a:latin typeface="Chivo"/>
                <a:ea typeface="Chivo"/>
                <a:cs typeface="Chivo"/>
                <a:sym typeface="Chivo"/>
              </a:defRPr>
            </a:lvl4pPr>
            <a:lvl5pPr marL="2286000" marR="0" lvl="4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hivo"/>
              <a:buChar char="▰"/>
              <a:defRPr sz="2400" b="0" i="0" u="none" strike="noStrike" cap="none">
                <a:solidFill>
                  <a:schemeClr val="dk1"/>
                </a:solidFill>
                <a:latin typeface="Chivo"/>
                <a:ea typeface="Chivo"/>
                <a:cs typeface="Chivo"/>
                <a:sym typeface="Chivo"/>
              </a:defRPr>
            </a:lvl5pPr>
            <a:lvl6pPr marL="2743200" marR="0" lvl="5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hivo"/>
              <a:buChar char="▰"/>
              <a:defRPr sz="2400" b="0" i="0" u="none" strike="noStrike" cap="none">
                <a:solidFill>
                  <a:schemeClr val="dk1"/>
                </a:solidFill>
                <a:latin typeface="Chivo"/>
                <a:ea typeface="Chivo"/>
                <a:cs typeface="Chivo"/>
                <a:sym typeface="Chivo"/>
              </a:defRPr>
            </a:lvl6pPr>
            <a:lvl7pPr marL="3200400" marR="0" lvl="6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hivo"/>
              <a:buChar char="▰"/>
              <a:defRPr sz="2400" b="0" i="0" u="none" strike="noStrike" cap="none">
                <a:solidFill>
                  <a:schemeClr val="dk1"/>
                </a:solidFill>
                <a:latin typeface="Chivo"/>
                <a:ea typeface="Chivo"/>
                <a:cs typeface="Chivo"/>
                <a:sym typeface="Chivo"/>
              </a:defRPr>
            </a:lvl7pPr>
            <a:lvl8pPr marL="3657600" marR="0" lvl="7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hivo"/>
              <a:buChar char="▰"/>
              <a:defRPr sz="2400" b="0" i="0" u="none" strike="noStrike" cap="none">
                <a:solidFill>
                  <a:schemeClr val="dk1"/>
                </a:solidFill>
                <a:latin typeface="Chivo"/>
                <a:ea typeface="Chivo"/>
                <a:cs typeface="Chivo"/>
                <a:sym typeface="Chivo"/>
              </a:defRPr>
            </a:lvl8pPr>
            <a:lvl9pPr marL="4114800" marR="0" lvl="8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hivo"/>
              <a:buChar char="▰"/>
              <a:defRPr sz="2400" b="0" i="0" u="none" strike="noStrike" cap="none">
                <a:solidFill>
                  <a:schemeClr val="dk1"/>
                </a:solidFill>
                <a:latin typeface="Chivo"/>
                <a:ea typeface="Chivo"/>
                <a:cs typeface="Chivo"/>
                <a:sym typeface="Chivo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Chivo"/>
              <a:buNone/>
            </a:pPr>
            <a:r>
              <a:rPr lang="ru-RU" sz="1200" i="1" dirty="0">
                <a:solidFill>
                  <a:schemeClr val="accent5">
                    <a:lumMod val="75000"/>
                  </a:schemeClr>
                </a:solidFill>
              </a:rPr>
              <a:t>направления расходования гранта  </a:t>
            </a:r>
            <a:r>
              <a:rPr lang="ru-RU" sz="1200" i="1" dirty="0" smtClean="0">
                <a:solidFill>
                  <a:schemeClr val="accent5">
                    <a:lumMod val="75000"/>
                  </a:schemeClr>
                </a:solidFill>
              </a:rPr>
              <a:t>устанавливают </a:t>
            </a:r>
            <a:r>
              <a:rPr lang="ru-RU" sz="1200" i="1" dirty="0">
                <a:solidFill>
                  <a:schemeClr val="accent5">
                    <a:lumMod val="75000"/>
                  </a:schemeClr>
                </a:solidFill>
              </a:rPr>
              <a:t>МСХ РФ</a:t>
            </a:r>
            <a:endParaRPr lang="en-US" sz="12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8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28F1EF8-D55F-4EAB-9B5F-B1D632BB5452}"/>
              </a:ext>
            </a:extLst>
          </p:cNvPr>
          <p:cNvSpPr/>
          <p:nvPr/>
        </p:nvSpPr>
        <p:spPr>
          <a:xfrm>
            <a:off x="0" y="-1"/>
            <a:ext cx="9144000" cy="188007"/>
          </a:xfrm>
          <a:prstGeom prst="rect">
            <a:avLst/>
          </a:prstGeom>
          <a:pattFill prst="zigZag">
            <a:fgClr>
              <a:schemeClr val="accent5">
                <a:lumMod val="75000"/>
              </a:schemeClr>
            </a:fgClr>
            <a:bgClr>
              <a:schemeClr val="accent5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E21BCBC-95AD-472E-B71B-712C78CF5E1C}"/>
              </a:ext>
            </a:extLst>
          </p:cNvPr>
          <p:cNvSpPr/>
          <p:nvPr/>
        </p:nvSpPr>
        <p:spPr>
          <a:xfrm>
            <a:off x="8429625" y="6356351"/>
            <a:ext cx="714375" cy="3651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A0151CA-4F17-486D-A55B-4FFDBA3708A3}"/>
              </a:ext>
            </a:extLst>
          </p:cNvPr>
          <p:cNvSpPr txBox="1"/>
          <p:nvPr/>
        </p:nvSpPr>
        <p:spPr>
          <a:xfrm>
            <a:off x="83127" y="404664"/>
            <a:ext cx="8967355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Грант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на реализацию проектов «Агротуризм»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260EA6C-E7C9-438A-A850-C2C66A350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6563" y="6356351"/>
            <a:ext cx="2057400" cy="365125"/>
          </a:xfrm>
        </p:spPr>
        <p:txBody>
          <a:bodyPr/>
          <a:lstStyle/>
          <a:p>
            <a:fld id="{1046B996-B622-4B67-A455-51FC79324563}" type="slidenum">
              <a:rPr lang="en-US" smtClean="0">
                <a:solidFill>
                  <a:schemeClr val="bg1"/>
                </a:solidFill>
              </a:rPr>
              <a:pPr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="" xmlns:a16="http://schemas.microsoft.com/office/drawing/2014/main" id="{C00B7286-B61C-4D3E-9767-FBA5A09C8435}"/>
              </a:ext>
            </a:extLst>
          </p:cNvPr>
          <p:cNvCxnSpPr/>
          <p:nvPr/>
        </p:nvCxnSpPr>
        <p:spPr>
          <a:xfrm>
            <a:off x="4353227" y="2348880"/>
            <a:ext cx="0" cy="428734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2086541748"/>
              </p:ext>
            </p:extLst>
          </p:nvPr>
        </p:nvGraphicFramePr>
        <p:xfrm>
          <a:off x="496450" y="1563880"/>
          <a:ext cx="3792563" cy="2657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2031832998"/>
              </p:ext>
            </p:extLst>
          </p:nvPr>
        </p:nvGraphicFramePr>
        <p:xfrm>
          <a:off x="4356904" y="2204864"/>
          <a:ext cx="4693577" cy="4151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3" name="Скругленный прямоугольник 22"/>
          <p:cNvSpPr/>
          <p:nvPr/>
        </p:nvSpPr>
        <p:spPr>
          <a:xfrm>
            <a:off x="4366577" y="1563880"/>
            <a:ext cx="4477386" cy="64098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 направления расходования гранта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05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28F1EF8-D55F-4EAB-9B5F-B1D632BB5452}"/>
              </a:ext>
            </a:extLst>
          </p:cNvPr>
          <p:cNvSpPr/>
          <p:nvPr/>
        </p:nvSpPr>
        <p:spPr>
          <a:xfrm>
            <a:off x="0" y="-1"/>
            <a:ext cx="9144000" cy="188007"/>
          </a:xfrm>
          <a:prstGeom prst="rect">
            <a:avLst/>
          </a:prstGeom>
          <a:pattFill prst="zigZag">
            <a:fgClr>
              <a:schemeClr val="accent5">
                <a:lumMod val="75000"/>
              </a:schemeClr>
            </a:fgClr>
            <a:bgClr>
              <a:schemeClr val="accent5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E21BCBC-95AD-472E-B71B-712C78CF5E1C}"/>
              </a:ext>
            </a:extLst>
          </p:cNvPr>
          <p:cNvSpPr/>
          <p:nvPr/>
        </p:nvSpPr>
        <p:spPr>
          <a:xfrm>
            <a:off x="8429625" y="6356351"/>
            <a:ext cx="714375" cy="3651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A0151CA-4F17-486D-A55B-4FFDBA3708A3}"/>
              </a:ext>
            </a:extLst>
          </p:cNvPr>
          <p:cNvSpPr txBox="1"/>
          <p:nvPr/>
        </p:nvSpPr>
        <p:spPr>
          <a:xfrm>
            <a:off x="83127" y="404664"/>
            <a:ext cx="8967355" cy="73866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Итоги конкурсных отборов на предоставление гранта «Агротуризм» в 2022, 2023 годах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260EA6C-E7C9-438A-A850-C2C66A350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6563" y="6356351"/>
            <a:ext cx="2057400" cy="365125"/>
          </a:xfrm>
        </p:spPr>
        <p:txBody>
          <a:bodyPr/>
          <a:lstStyle/>
          <a:p>
            <a:fld id="{1046B996-B622-4B67-A455-51FC79324563}" type="slidenum">
              <a:rPr lang="en-US" smtClean="0">
                <a:solidFill>
                  <a:schemeClr val="bg1"/>
                </a:solidFill>
              </a:rPr>
              <a:pPr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870054"/>
              </p:ext>
            </p:extLst>
          </p:nvPr>
        </p:nvGraphicFramePr>
        <p:xfrm>
          <a:off x="111865" y="1556792"/>
          <a:ext cx="8967354" cy="3898008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1480779"/>
                <a:gridCol w="1484054"/>
                <a:gridCol w="1519252"/>
                <a:gridCol w="1660971"/>
                <a:gridCol w="1342336"/>
                <a:gridCol w="1479962"/>
              </a:tblGrid>
              <a:tr h="1276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r>
                        <a:rPr lang="ru-RU" sz="15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b="1" i="0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A93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проектов, направленных на конкурсный отбор, </a:t>
                      </a:r>
                      <a:r>
                        <a:rPr lang="ru-RU" sz="15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5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A93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проектов, выигравших грант, </a:t>
                      </a:r>
                      <a:r>
                        <a:rPr lang="ru-RU" sz="15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5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A93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</a:t>
                      </a:r>
                      <a:r>
                        <a:rPr lang="ru-RU" sz="15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финансирования, </a:t>
                      </a:r>
                      <a:r>
                        <a:rPr lang="ru-RU" sz="15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 рублей</a:t>
                      </a:r>
                      <a:endParaRPr lang="ru-RU" sz="15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A93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Рабочие места, </a:t>
                      </a:r>
                      <a:r>
                        <a:rPr lang="ru-RU" sz="15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5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A93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туристов, </a:t>
                      </a:r>
                      <a:r>
                        <a:rPr lang="ru-RU" sz="15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5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A93C4"/>
                    </a:solidFill>
                  </a:tcPr>
                </a:tc>
              </a:tr>
              <a:tr h="87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5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СХТП из 50 субъектов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СХТП из 35 субъектов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151 258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7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5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 СХТП из 53 субъектов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СХТП из 50 субъектов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294 315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7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совокупно</a:t>
                      </a:r>
                      <a:endParaRPr lang="ru-RU" sz="15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 СХТП из 64 субъектов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СХТП из 55 субъектов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442 573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5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28F1EF8-D55F-4EAB-9B5F-B1D632BB5452}"/>
              </a:ext>
            </a:extLst>
          </p:cNvPr>
          <p:cNvSpPr/>
          <p:nvPr/>
        </p:nvSpPr>
        <p:spPr>
          <a:xfrm>
            <a:off x="0" y="-1"/>
            <a:ext cx="9144000" cy="188007"/>
          </a:xfrm>
          <a:prstGeom prst="rect">
            <a:avLst/>
          </a:prstGeom>
          <a:pattFill prst="zigZag">
            <a:fgClr>
              <a:schemeClr val="accent5">
                <a:lumMod val="75000"/>
              </a:schemeClr>
            </a:fgClr>
            <a:bgClr>
              <a:schemeClr val="accent5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E21BCBC-95AD-472E-B71B-712C78CF5E1C}"/>
              </a:ext>
            </a:extLst>
          </p:cNvPr>
          <p:cNvSpPr/>
          <p:nvPr/>
        </p:nvSpPr>
        <p:spPr>
          <a:xfrm>
            <a:off x="8429625" y="6356351"/>
            <a:ext cx="714375" cy="3651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A0151CA-4F17-486D-A55B-4FFDBA3708A3}"/>
              </a:ext>
            </a:extLst>
          </p:cNvPr>
          <p:cNvSpPr txBox="1"/>
          <p:nvPr/>
        </p:nvSpPr>
        <p:spPr>
          <a:xfrm>
            <a:off x="167041" y="214334"/>
            <a:ext cx="8967355" cy="73866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Получатели гранта «Агротуризм» в 2022 году 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в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Сибирском Федеральном округе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491807" y="5013176"/>
            <a:ext cx="5760640" cy="1223372"/>
          </a:xfr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«Сырная усадьба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 Глава К(Ф)Х Курапова Е.А.</a:t>
            </a:r>
          </a:p>
          <a:p>
            <a:pPr marL="0" indent="0" algn="ctr">
              <a:buNone/>
            </a:pP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Алтайский край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2401074" y="1700808"/>
            <a:ext cx="5904655" cy="1097143"/>
          </a:xfr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Спасская слобода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2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«Ангара-Агро»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Иркутская область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260EA6C-E7C9-438A-A850-C2C66A350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>
                <a:solidFill>
                  <a:schemeClr val="bg1"/>
                </a:solidFill>
              </a:rPr>
              <a:pPr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Объект 4"/>
          <p:cNvSpPr txBox="1">
            <a:spLocks/>
          </p:cNvSpPr>
          <p:nvPr/>
        </p:nvSpPr>
        <p:spPr>
          <a:xfrm>
            <a:off x="2476147" y="3323824"/>
            <a:ext cx="5832648" cy="11852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rm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«Голландская Деревня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КФХ Хисматуллина С.М.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Томская </a:t>
            </a:r>
            <a:r>
              <a:rPr lang="ru-RU" sz="2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</a:t>
            </a:r>
          </a:p>
          <a:p>
            <a:endParaRPr lang="ru-RU" dirty="0"/>
          </a:p>
        </p:txBody>
      </p:sp>
      <p:pic>
        <p:nvPicPr>
          <p:cNvPr id="12" name="Picture 2" descr="красный восклицательный знак, Paper Labor AUDIO BM sluu0161ni aparati Инфор...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780040" cy="881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красный восклицательный знак, Paper Labor AUDIO BM sluu0161ni aparati Инфор...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323" y="3559807"/>
            <a:ext cx="780040" cy="881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красный восклицательный знак, Paper Labor AUDIO BM sluu0161ni aparati Инфор...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323" y="5013176"/>
            <a:ext cx="780040" cy="881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">
            <a:extLst>
              <a:ext uri="{FF2B5EF4-FFF2-40B4-BE49-F238E27FC236}">
                <a16:creationId xmlns="" xmlns:a16="http://schemas.microsoft.com/office/drawing/2014/main" id="{721A83D7-09B3-48F2-864F-19CEE3416600}"/>
              </a:ext>
            </a:extLst>
          </p:cNvPr>
          <p:cNvSpPr/>
          <p:nvPr/>
        </p:nvSpPr>
        <p:spPr>
          <a:xfrm>
            <a:off x="233727" y="1268760"/>
            <a:ext cx="1829818" cy="526689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14" descr="https://www.downloadclipart.net/large/46457-agriculture-icon-clipart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20" y="3385287"/>
            <a:ext cx="1062368" cy="106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0" descr="https://i.pinimg.com/originals/30/42/b3/3042b3edd064e2a8a08d7abca0155260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46" y="5157192"/>
            <a:ext cx="1647380" cy="86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2" descr="https://www.pinclipart.com/picdir/big/552-5529246_thanksgiving-icons-clipart-clipart-freeuse-thanksgiving-thanksgiving-icon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71" y="1829837"/>
            <a:ext cx="971530" cy="78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262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28F1EF8-D55F-4EAB-9B5F-B1D632BB5452}"/>
              </a:ext>
            </a:extLst>
          </p:cNvPr>
          <p:cNvSpPr/>
          <p:nvPr/>
        </p:nvSpPr>
        <p:spPr>
          <a:xfrm>
            <a:off x="0" y="-1"/>
            <a:ext cx="9144000" cy="188007"/>
          </a:xfrm>
          <a:prstGeom prst="rect">
            <a:avLst/>
          </a:prstGeom>
          <a:pattFill prst="zigZag">
            <a:fgClr>
              <a:schemeClr val="accent5">
                <a:lumMod val="75000"/>
              </a:schemeClr>
            </a:fgClr>
            <a:bgClr>
              <a:schemeClr val="accent5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E21BCBC-95AD-472E-B71B-712C78CF5E1C}"/>
              </a:ext>
            </a:extLst>
          </p:cNvPr>
          <p:cNvSpPr/>
          <p:nvPr/>
        </p:nvSpPr>
        <p:spPr>
          <a:xfrm>
            <a:off x="8429625" y="6356351"/>
            <a:ext cx="714375" cy="3651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A0151CA-4F17-486D-A55B-4FFDBA3708A3}"/>
              </a:ext>
            </a:extLst>
          </p:cNvPr>
          <p:cNvSpPr txBox="1"/>
          <p:nvPr/>
        </p:nvSpPr>
        <p:spPr>
          <a:xfrm>
            <a:off x="83127" y="404664"/>
            <a:ext cx="8967355" cy="73866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Получатели гранта «Агротуризм» в 2023 году 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в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Сибирском Федеральном округе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260EA6C-E7C9-438A-A850-C2C66A350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B996-B622-4B67-A455-51FC79324563}" type="slidenum">
              <a:rPr lang="en-US" smtClean="0">
                <a:solidFill>
                  <a:schemeClr val="bg1"/>
                </a:solidFill>
              </a:rPr>
              <a:pPr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Объект 4"/>
          <p:cNvSpPr>
            <a:spLocks noGrp="1"/>
          </p:cNvSpPr>
          <p:nvPr>
            <p:ph sz="half" idx="2"/>
          </p:nvPr>
        </p:nvSpPr>
        <p:spPr>
          <a:xfrm>
            <a:off x="1619672" y="1484784"/>
            <a:ext cx="6809953" cy="527312"/>
          </a:xfr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Омская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- 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</a:p>
          <a:p>
            <a:pPr marL="0" indent="0">
              <a:buNone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Объект 4"/>
          <p:cNvSpPr>
            <a:spLocks noGrp="1"/>
          </p:cNvSpPr>
          <p:nvPr>
            <p:ph sz="half" idx="2"/>
          </p:nvPr>
        </p:nvSpPr>
        <p:spPr>
          <a:xfrm>
            <a:off x="1681808" y="5373216"/>
            <a:ext cx="6737945" cy="601041"/>
          </a:xfr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Иркутская область - </a:t>
            </a:r>
            <a:r>
              <a:rPr lang="ru-RU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проекта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3" name="Объект 4"/>
          <p:cNvSpPr>
            <a:spLocks noGrp="1"/>
          </p:cNvSpPr>
          <p:nvPr>
            <p:ph sz="half" idx="2"/>
          </p:nvPr>
        </p:nvSpPr>
        <p:spPr>
          <a:xfrm>
            <a:off x="1619672" y="2492896"/>
            <a:ext cx="6809953" cy="576064"/>
          </a:xfr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Хакасия - 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4" name="Объект 4"/>
          <p:cNvSpPr>
            <a:spLocks noGrp="1"/>
          </p:cNvSpPr>
          <p:nvPr>
            <p:ph sz="half" idx="2"/>
          </p:nvPr>
        </p:nvSpPr>
        <p:spPr>
          <a:xfrm>
            <a:off x="1652556" y="4365104"/>
            <a:ext cx="6777069" cy="648072"/>
          </a:xfr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Томская область - </a:t>
            </a:r>
            <a:r>
              <a:rPr lang="ru-RU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проект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5" name="Объект 4"/>
          <p:cNvSpPr>
            <a:spLocks noGrp="1"/>
          </p:cNvSpPr>
          <p:nvPr>
            <p:ph sz="half" idx="2"/>
          </p:nvPr>
        </p:nvSpPr>
        <p:spPr>
          <a:xfrm>
            <a:off x="1619672" y="3429000"/>
            <a:ext cx="6809953" cy="576064"/>
          </a:xfr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Алтайский край - </a:t>
            </a:r>
            <a:r>
              <a:rPr lang="ru-RU" sz="24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проект</a:t>
            </a:r>
          </a:p>
          <a:p>
            <a:pPr marL="0" indent="0">
              <a:buNone/>
            </a:pPr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8" descr="https://e7.pngegg.com/pngimages/264/527/png-clipart-blue-check-illustration-rk-motors-organization-check-mark-marketing-consultant-green-tick-miscellaneous-blu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22" y="1484784"/>
            <a:ext cx="474708" cy="471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8" descr="https://e7.pngegg.com/pngimages/264/527/png-clipart-blue-check-illustration-rk-motors-organization-check-mark-marketing-consultant-green-tick-miscellaneous-blu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22" y="2492896"/>
            <a:ext cx="474708" cy="471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8" descr="https://e7.pngegg.com/pngimages/264/527/png-clipart-blue-check-illustration-rk-motors-organization-check-mark-marketing-consultant-green-tick-miscellaneous-blu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18" y="3501008"/>
            <a:ext cx="474708" cy="471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8" descr="https://e7.pngegg.com/pngimages/264/527/png-clipart-blue-check-illustration-rk-motors-organization-check-mark-marketing-consultant-green-tick-miscellaneous-blu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18" y="4553024"/>
            <a:ext cx="474708" cy="471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https://e7.pngegg.com/pngimages/264/527/png-clipart-blue-check-illustration-rk-motors-organization-check-mark-marketing-consultant-green-tick-miscellaneous-blu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90" y="5445224"/>
            <a:ext cx="474708" cy="471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02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ld-minimalize">
      <a:dk1>
        <a:sysClr val="windowText" lastClr="000000"/>
      </a:dk1>
      <a:lt1>
        <a:sysClr val="window" lastClr="FFFFFF"/>
      </a:lt1>
      <a:dk2>
        <a:srgbClr val="7F7F7F"/>
      </a:dk2>
      <a:lt2>
        <a:srgbClr val="F2F2F2"/>
      </a:lt2>
      <a:accent1>
        <a:srgbClr val="FE2929"/>
      </a:accent1>
      <a:accent2>
        <a:srgbClr val="FF7400"/>
      </a:accent2>
      <a:accent3>
        <a:srgbClr val="2C8716"/>
      </a:accent3>
      <a:accent4>
        <a:srgbClr val="F2F64B"/>
      </a:accent4>
      <a:accent5>
        <a:srgbClr val="769BC9"/>
      </a:accent5>
      <a:accent6>
        <a:srgbClr val="594573"/>
      </a:accent6>
      <a:hlink>
        <a:srgbClr val="AAF536"/>
      </a:hlink>
      <a:folHlink>
        <a:srgbClr val="2792CF"/>
      </a:folHlink>
    </a:clrScheme>
    <a:fontScheme name="Modern 03">
      <a:majorFont>
        <a:latin typeface="Segoe U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639</TotalTime>
  <Words>451</Words>
  <Application>Microsoft Office PowerPoint</Application>
  <PresentationFormat>Экран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Антонова Анастасия Михайловна</dc:creator>
  <cp:lastModifiedBy>Антонова Анастасия Михайловна</cp:lastModifiedBy>
  <cp:revision>41</cp:revision>
  <dcterms:created xsi:type="dcterms:W3CDTF">2022-10-04T06:49:25Z</dcterms:created>
  <dcterms:modified xsi:type="dcterms:W3CDTF">2022-10-31T16:59:10Z</dcterms:modified>
</cp:coreProperties>
</file>